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83" r:id="rId2"/>
    <p:sldId id="384" r:id="rId3"/>
    <p:sldId id="385" r:id="rId4"/>
    <p:sldId id="329" r:id="rId5"/>
    <p:sldId id="394" r:id="rId6"/>
    <p:sldId id="396" r:id="rId7"/>
    <p:sldId id="395" r:id="rId8"/>
    <p:sldId id="362" r:id="rId9"/>
    <p:sldId id="378" r:id="rId1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84"/>
            <p14:sldId id="385"/>
            <p14:sldId id="329"/>
            <p14:sldId id="394"/>
            <p14:sldId id="396"/>
            <p14:sldId id="395"/>
            <p14:sldId id="362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82" autoAdjust="0"/>
    <p:restoredTop sz="84972" autoAdjust="0"/>
  </p:normalViewPr>
  <p:slideViewPr>
    <p:cSldViewPr snapToGrid="0">
      <p:cViewPr varScale="1">
        <p:scale>
          <a:sx n="72" d="100"/>
          <a:sy n="72" d="100"/>
        </p:scale>
        <p:origin x="726" y="7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28-Apr-19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28-Apr-19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699065" y="2930306"/>
            <a:ext cx="6474468" cy="16949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96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Alice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Transportation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Shopping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Gaming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6" y="3750117"/>
            <a:ext cx="3289720" cy="2104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11" y="3782894"/>
            <a:ext cx="3613258" cy="2038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19" y="3758521"/>
            <a:ext cx="3576918" cy="2087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1A21A-77A8-4213-9FC3-FEE38B437982}"/>
              </a:ext>
            </a:extLst>
          </p:cNvPr>
          <p:cNvSpPr/>
          <p:nvPr/>
        </p:nvSpPr>
        <p:spPr>
          <a:xfrm>
            <a:off x="3324125" y="378865"/>
            <a:ext cx="8445993" cy="18466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135E1-D612-4E48-81E8-4B7A166A1311}"/>
              </a:ext>
            </a:extLst>
          </p:cNvPr>
          <p:cNvSpPr txBox="1"/>
          <p:nvPr/>
        </p:nvSpPr>
        <p:spPr>
          <a:xfrm>
            <a:off x="3536705" y="537160"/>
            <a:ext cx="70361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n-US" dirty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It is a Virtual Reality application which provides 360 degree immersive shopping experience. Alice will give an in-store engagement to you that will help you navigate a store/room and find products.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77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017511" y="428108"/>
            <a:ext cx="4376615" cy="590931"/>
          </a:xfrm>
        </p:spPr>
        <p:txBody>
          <a:bodyPr/>
          <a:lstStyle/>
          <a:p>
            <a:r>
              <a:rPr lang="en-US" sz="3600" dirty="0"/>
              <a:t>Unity 3D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76519" y="2771887"/>
            <a:ext cx="11658600" cy="1550168"/>
          </a:xfrm>
        </p:spPr>
        <p:txBody>
          <a:bodyPr/>
          <a:lstStyle/>
          <a:p>
            <a:r>
              <a:rPr lang="en-US" dirty="0"/>
              <a:t>Unity3D is a commercially available multiplatform game engine used for the production of 2d and 3D video games as well as non-game interactive simulations and visualizations.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9" y="467545"/>
            <a:ext cx="3013040" cy="95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4"/>
          <a:stretch/>
        </p:blipFill>
        <p:spPr>
          <a:xfrm>
            <a:off x="2616261" y="4322055"/>
            <a:ext cx="2027457" cy="1656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792"/>
          <a:stretch/>
        </p:blipFill>
        <p:spPr>
          <a:xfrm>
            <a:off x="7359123" y="4316488"/>
            <a:ext cx="2070006" cy="1662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2616261" y="6232759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Battlestar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Galactica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8416" y="6232759"/>
            <a:ext cx="273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Assassins Creed : Identity</a:t>
            </a:r>
          </a:p>
        </p:txBody>
      </p:sp>
    </p:spTree>
    <p:extLst>
      <p:ext uri="{BB962C8B-B14F-4D97-AF65-F5344CB8AC3E}">
        <p14:creationId xmlns:p14="http://schemas.microsoft.com/office/powerpoint/2010/main" val="32560779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2185214"/>
          </a:xfrm>
        </p:spPr>
        <p:txBody>
          <a:bodyPr/>
          <a:lstStyle/>
          <a:p>
            <a:r>
              <a:rPr lang="en-US" dirty="0"/>
              <a:t>Its an open source web framework for </a:t>
            </a:r>
            <a:r>
              <a:rPr lang="en-US" dirty="0" err="1"/>
              <a:t>WebVR</a:t>
            </a:r>
            <a:r>
              <a:rPr lang="en-US" dirty="0"/>
              <a:t>. It has been developed from three.js</a:t>
            </a:r>
          </a:p>
          <a:p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85453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A - Frame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46" y="218239"/>
            <a:ext cx="1864635" cy="1946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25" y="969569"/>
            <a:ext cx="2357717" cy="2131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25" y="3859978"/>
            <a:ext cx="2357717" cy="19750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-2.5E-6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DC761-4906-4085-B45F-F271441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30B46-57F9-44A1-BAE3-D68CC679DF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685" y="940904"/>
          <a:ext cx="11804784" cy="55921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4660">
                  <a:extLst>
                    <a:ext uri="{9D8B030D-6E8A-4147-A177-3AD203B41FA5}">
                      <a16:colId xmlns:a16="http://schemas.microsoft.com/office/drawing/2014/main" val="3822578901"/>
                    </a:ext>
                  </a:extLst>
                </a:gridCol>
                <a:gridCol w="2019868">
                  <a:extLst>
                    <a:ext uri="{9D8B030D-6E8A-4147-A177-3AD203B41FA5}">
                      <a16:colId xmlns:a16="http://schemas.microsoft.com/office/drawing/2014/main" val="133168344"/>
                    </a:ext>
                  </a:extLst>
                </a:gridCol>
                <a:gridCol w="1451013">
                  <a:extLst>
                    <a:ext uri="{9D8B030D-6E8A-4147-A177-3AD203B41FA5}">
                      <a16:colId xmlns:a16="http://schemas.microsoft.com/office/drawing/2014/main" val="379662853"/>
                    </a:ext>
                  </a:extLst>
                </a:gridCol>
                <a:gridCol w="3220279">
                  <a:extLst>
                    <a:ext uri="{9D8B030D-6E8A-4147-A177-3AD203B41FA5}">
                      <a16:colId xmlns:a16="http://schemas.microsoft.com/office/drawing/2014/main" val="4107584137"/>
                    </a:ext>
                  </a:extLst>
                </a:gridCol>
                <a:gridCol w="1643271">
                  <a:extLst>
                    <a:ext uri="{9D8B030D-6E8A-4147-A177-3AD203B41FA5}">
                      <a16:colId xmlns:a16="http://schemas.microsoft.com/office/drawing/2014/main" val="1559094363"/>
                    </a:ext>
                  </a:extLst>
                </a:gridCol>
                <a:gridCol w="2775693">
                  <a:extLst>
                    <a:ext uri="{9D8B030D-6E8A-4147-A177-3AD203B41FA5}">
                      <a16:colId xmlns:a16="http://schemas.microsoft.com/office/drawing/2014/main" val="1008966460"/>
                    </a:ext>
                  </a:extLst>
                </a:gridCol>
              </a:tblGrid>
              <a:tr h="683603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900" dirty="0"/>
                        <a:t>SNo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900" dirty="0"/>
                        <a:t>       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900" dirty="0"/>
                        <a:t>                 Unity 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dirty="0"/>
                        <a:t>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2569920"/>
                  </a:ext>
                </a:extLst>
              </a:tr>
              <a:tr h="6836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Ratings</a:t>
                      </a:r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</a:rPr>
                        <a:t>Comments</a:t>
                      </a:r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94959"/>
                  </a:ext>
                </a:extLst>
              </a:tr>
              <a:tr h="118370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900" dirty="0"/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900" dirty="0"/>
                        <a:t>Distribution</a:t>
                      </a:r>
                      <a:r>
                        <a:rPr lang="en-US" sz="1600" dirty="0"/>
                        <a:t>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                  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 </a:t>
                      </a: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  It is commercial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9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It is an open-source application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4766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900" dirty="0"/>
                        <a:t>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  <a:p>
                      <a:r>
                        <a:rPr lang="en-US" sz="1900" dirty="0"/>
                        <a:t>Installation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Premium account required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Memory : 9 GB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Time consumption : 2-3 hours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No installation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Contains basic HTML tags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Work on Visual Studio code, Vue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022360"/>
                  </a:ext>
                </a:extLst>
              </a:tr>
              <a:tr h="148678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900" dirty="0"/>
                        <a:t>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Prerequisite Languages</a:t>
                      </a:r>
                    </a:p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 Requires complete knowledge of 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     - C#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     - Java Script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It requires basics of: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         - HTML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         - CSS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         - Vue </a:t>
                      </a:r>
                      <a:r>
                        <a:rPr lang="en-US" sz="1600" dirty="0" err="1"/>
                        <a:t>js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931236"/>
                  </a:ext>
                </a:extLst>
              </a:tr>
            </a:tbl>
          </a:graphicData>
        </a:graphic>
      </p:graphicFrame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5ED7C3C2-1DD2-470A-A2D9-FA034108406A}"/>
              </a:ext>
            </a:extLst>
          </p:cNvPr>
          <p:cNvSpPr/>
          <p:nvPr/>
        </p:nvSpPr>
        <p:spPr>
          <a:xfrm>
            <a:off x="7744411" y="26663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0634D2AC-093A-442E-BE99-D4790F4406E4}"/>
              </a:ext>
            </a:extLst>
          </p:cNvPr>
          <p:cNvSpPr/>
          <p:nvPr/>
        </p:nvSpPr>
        <p:spPr>
          <a:xfrm>
            <a:off x="8006141" y="26663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31B31106-FA61-445D-A30D-D0027BF40A83}"/>
              </a:ext>
            </a:extLst>
          </p:cNvPr>
          <p:cNvSpPr/>
          <p:nvPr/>
        </p:nvSpPr>
        <p:spPr>
          <a:xfrm>
            <a:off x="3515881" y="3869291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FCADEADF-4A42-4DB6-A93C-1F45E631B9BC}"/>
              </a:ext>
            </a:extLst>
          </p:cNvPr>
          <p:cNvSpPr/>
          <p:nvPr/>
        </p:nvSpPr>
        <p:spPr>
          <a:xfrm>
            <a:off x="3308989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4BC42846-FA71-4CA4-B54C-824B0C583EC0}"/>
              </a:ext>
            </a:extLst>
          </p:cNvPr>
          <p:cNvSpPr/>
          <p:nvPr/>
        </p:nvSpPr>
        <p:spPr>
          <a:xfrm>
            <a:off x="3295736" y="385623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4BEC3177-73C5-483D-94B9-27FFBB2EA9BC}"/>
              </a:ext>
            </a:extLst>
          </p:cNvPr>
          <p:cNvSpPr/>
          <p:nvPr/>
        </p:nvSpPr>
        <p:spPr>
          <a:xfrm>
            <a:off x="3053141" y="385623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562F9925-213D-44E3-8996-3CC194D16A02}"/>
              </a:ext>
            </a:extLst>
          </p:cNvPr>
          <p:cNvSpPr/>
          <p:nvPr/>
        </p:nvSpPr>
        <p:spPr>
          <a:xfrm>
            <a:off x="3053141" y="26663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96EEDA11-F4A4-4802-B4CE-35AF03BEBF17}"/>
              </a:ext>
            </a:extLst>
          </p:cNvPr>
          <p:cNvSpPr/>
          <p:nvPr/>
        </p:nvSpPr>
        <p:spPr>
          <a:xfrm>
            <a:off x="3053141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C7FC4D0D-9954-4A45-A60F-EE0874379C1C}"/>
              </a:ext>
            </a:extLst>
          </p:cNvPr>
          <p:cNvSpPr/>
          <p:nvPr/>
        </p:nvSpPr>
        <p:spPr>
          <a:xfrm>
            <a:off x="8747921" y="3885946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16918B1D-85F9-472B-815A-EF454C0D3EC4}"/>
              </a:ext>
            </a:extLst>
          </p:cNvPr>
          <p:cNvSpPr/>
          <p:nvPr/>
        </p:nvSpPr>
        <p:spPr>
          <a:xfrm>
            <a:off x="8527776" y="3869291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73AB75B2-9EA7-4BA4-B2E4-0FC7D85092D1}"/>
              </a:ext>
            </a:extLst>
          </p:cNvPr>
          <p:cNvSpPr/>
          <p:nvPr/>
        </p:nvSpPr>
        <p:spPr>
          <a:xfrm>
            <a:off x="8269357" y="3875746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CF6F4D09-C33E-4602-84A9-0107D9BCADD7}"/>
              </a:ext>
            </a:extLst>
          </p:cNvPr>
          <p:cNvSpPr/>
          <p:nvPr/>
        </p:nvSpPr>
        <p:spPr>
          <a:xfrm>
            <a:off x="8006884" y="3875746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2EB25AFB-8237-41C8-8A46-3C6B974DB9C8}"/>
              </a:ext>
            </a:extLst>
          </p:cNvPr>
          <p:cNvSpPr/>
          <p:nvPr/>
        </p:nvSpPr>
        <p:spPr>
          <a:xfrm>
            <a:off x="7744411" y="3869291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0A3CA47A-F2C1-40E7-AB5F-795A3135F009}"/>
              </a:ext>
            </a:extLst>
          </p:cNvPr>
          <p:cNvSpPr/>
          <p:nvPr/>
        </p:nvSpPr>
        <p:spPr>
          <a:xfrm>
            <a:off x="8250165" y="26663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91596D6B-CEDF-4C3C-9F86-59BA8D09CB93}"/>
              </a:ext>
            </a:extLst>
          </p:cNvPr>
          <p:cNvSpPr/>
          <p:nvPr/>
        </p:nvSpPr>
        <p:spPr>
          <a:xfrm>
            <a:off x="8507441" y="26663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74D7DAA4-2BA0-4442-8DC3-0F58E6C85924}"/>
              </a:ext>
            </a:extLst>
          </p:cNvPr>
          <p:cNvSpPr/>
          <p:nvPr/>
        </p:nvSpPr>
        <p:spPr>
          <a:xfrm>
            <a:off x="8501556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C19ABE6B-7B02-40AA-A728-26473991D8D6}"/>
              </a:ext>
            </a:extLst>
          </p:cNvPr>
          <p:cNvSpPr/>
          <p:nvPr/>
        </p:nvSpPr>
        <p:spPr>
          <a:xfrm>
            <a:off x="8250165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4C22769C-5C23-4B39-8543-189C7AAD6E53}"/>
              </a:ext>
            </a:extLst>
          </p:cNvPr>
          <p:cNvSpPr/>
          <p:nvPr/>
        </p:nvSpPr>
        <p:spPr>
          <a:xfrm>
            <a:off x="7998773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12A3BA0A-8760-4F4A-B6B5-8A47FF3EAFC9}"/>
              </a:ext>
            </a:extLst>
          </p:cNvPr>
          <p:cNvSpPr/>
          <p:nvPr/>
        </p:nvSpPr>
        <p:spPr>
          <a:xfrm>
            <a:off x="7747383" y="5409597"/>
            <a:ext cx="220147" cy="2725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191F45C3-BA91-4026-BC84-5B5660355FE6}"/>
              </a:ext>
            </a:extLst>
          </p:cNvPr>
          <p:cNvSpPr/>
          <p:nvPr/>
        </p:nvSpPr>
        <p:spPr>
          <a:xfrm rot="18906736">
            <a:off x="10027624" y="-814911"/>
            <a:ext cx="1860445" cy="1629822"/>
          </a:xfrm>
          <a:prstGeom prst="chord">
            <a:avLst>
              <a:gd name="adj1" fmla="val 2754417"/>
              <a:gd name="adj2" fmla="val 1350876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C2FFE-3C3F-4041-8629-389D4C085902}"/>
              </a:ext>
            </a:extLst>
          </p:cNvPr>
          <p:cNvSpPr txBox="1"/>
          <p:nvPr/>
        </p:nvSpPr>
        <p:spPr>
          <a:xfrm>
            <a:off x="10633167" y="140252"/>
            <a:ext cx="82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61676-BFE2-4364-9D64-14CDB1EFCE0A}"/>
              </a:ext>
            </a:extLst>
          </p:cNvPr>
          <p:cNvSpPr txBox="1"/>
          <p:nvPr/>
        </p:nvSpPr>
        <p:spPr>
          <a:xfrm>
            <a:off x="1086678" y="140252"/>
            <a:ext cx="80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POV on the Unity 3d vs A-Frame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1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DC761-4906-4085-B45F-F271441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30B46-57F9-44A1-BAE3-D68CC679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02935"/>
              </p:ext>
            </p:extLst>
          </p:nvPr>
        </p:nvGraphicFramePr>
        <p:xfrm>
          <a:off x="260685" y="940904"/>
          <a:ext cx="11804782" cy="58172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4660">
                  <a:extLst>
                    <a:ext uri="{9D8B030D-6E8A-4147-A177-3AD203B41FA5}">
                      <a16:colId xmlns:a16="http://schemas.microsoft.com/office/drawing/2014/main" val="3822578901"/>
                    </a:ext>
                  </a:extLst>
                </a:gridCol>
                <a:gridCol w="2019868">
                  <a:extLst>
                    <a:ext uri="{9D8B030D-6E8A-4147-A177-3AD203B41FA5}">
                      <a16:colId xmlns:a16="http://schemas.microsoft.com/office/drawing/2014/main" val="133168344"/>
                    </a:ext>
                  </a:extLst>
                </a:gridCol>
                <a:gridCol w="1451013">
                  <a:extLst>
                    <a:ext uri="{9D8B030D-6E8A-4147-A177-3AD203B41FA5}">
                      <a16:colId xmlns:a16="http://schemas.microsoft.com/office/drawing/2014/main" val="379662853"/>
                    </a:ext>
                  </a:extLst>
                </a:gridCol>
                <a:gridCol w="3220278">
                  <a:extLst>
                    <a:ext uri="{9D8B030D-6E8A-4147-A177-3AD203B41FA5}">
                      <a16:colId xmlns:a16="http://schemas.microsoft.com/office/drawing/2014/main" val="4107584137"/>
                    </a:ext>
                  </a:extLst>
                </a:gridCol>
                <a:gridCol w="1643270">
                  <a:extLst>
                    <a:ext uri="{9D8B030D-6E8A-4147-A177-3AD203B41FA5}">
                      <a16:colId xmlns:a16="http://schemas.microsoft.com/office/drawing/2014/main" val="1559094363"/>
                    </a:ext>
                  </a:extLst>
                </a:gridCol>
                <a:gridCol w="2775693">
                  <a:extLst>
                    <a:ext uri="{9D8B030D-6E8A-4147-A177-3AD203B41FA5}">
                      <a16:colId xmlns:a16="http://schemas.microsoft.com/office/drawing/2014/main" val="1008966460"/>
                    </a:ext>
                  </a:extLst>
                </a:gridCol>
              </a:tblGrid>
              <a:tr h="683602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       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                 Unity 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2569920"/>
                  </a:ext>
                </a:extLst>
              </a:tr>
              <a:tr h="6836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Ratings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94959"/>
                  </a:ext>
                </a:extLst>
              </a:tr>
              <a:tr h="118370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dirty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/>
                        <a:t>Portability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 Involves large executable files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Challenge in porting to other environments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Portable across various platforms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No pre-requisite required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4766"/>
                  </a:ext>
                </a:extLst>
              </a:tr>
              <a:tr h="148678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Extensibility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Difficult without prior knowledge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Undergoes a lot of processing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Similar to adding a new webpage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Avoids compilation and building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022360"/>
                  </a:ext>
                </a:extLst>
              </a:tr>
              <a:tr h="148678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6.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Learning Period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4-5 weeks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Tutorials and external self-learning guides are compulsory.</a:t>
                      </a:r>
                    </a:p>
                    <a:p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2-3 weeks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Self-learning content by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     A-frame is enough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085632"/>
                  </a:ext>
                </a:extLst>
              </a:tr>
            </a:tbl>
          </a:graphicData>
        </a:graphic>
      </p:graphicFrame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5ED7C3C2-1DD2-470A-A2D9-FA034108406A}"/>
              </a:ext>
            </a:extLst>
          </p:cNvPr>
          <p:cNvSpPr/>
          <p:nvPr/>
        </p:nvSpPr>
        <p:spPr>
          <a:xfrm>
            <a:off x="7744411" y="266639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0634D2AC-093A-442E-BE99-D4790F4406E4}"/>
              </a:ext>
            </a:extLst>
          </p:cNvPr>
          <p:cNvSpPr/>
          <p:nvPr/>
        </p:nvSpPr>
        <p:spPr>
          <a:xfrm>
            <a:off x="8006142" y="266639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4BC42846-FA71-4CA4-B54C-824B0C583EC0}"/>
              </a:ext>
            </a:extLst>
          </p:cNvPr>
          <p:cNvSpPr/>
          <p:nvPr/>
        </p:nvSpPr>
        <p:spPr>
          <a:xfrm>
            <a:off x="3295736" y="385623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4BEC3177-73C5-483D-94B9-27FFBB2EA9BC}"/>
              </a:ext>
            </a:extLst>
          </p:cNvPr>
          <p:cNvSpPr/>
          <p:nvPr/>
        </p:nvSpPr>
        <p:spPr>
          <a:xfrm>
            <a:off x="3053141" y="385623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562F9925-213D-44E3-8996-3CC194D16A02}"/>
              </a:ext>
            </a:extLst>
          </p:cNvPr>
          <p:cNvSpPr/>
          <p:nvPr/>
        </p:nvSpPr>
        <p:spPr>
          <a:xfrm>
            <a:off x="3053141" y="266639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16918B1D-85F9-472B-815A-EF454C0D3EC4}"/>
              </a:ext>
            </a:extLst>
          </p:cNvPr>
          <p:cNvSpPr/>
          <p:nvPr/>
        </p:nvSpPr>
        <p:spPr>
          <a:xfrm>
            <a:off x="8527776" y="3869291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73AB75B2-9EA7-4BA4-B2E4-0FC7D85092D1}"/>
              </a:ext>
            </a:extLst>
          </p:cNvPr>
          <p:cNvSpPr/>
          <p:nvPr/>
        </p:nvSpPr>
        <p:spPr>
          <a:xfrm>
            <a:off x="8269357" y="3875745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CF6F4D09-C33E-4602-84A9-0107D9BCADD7}"/>
              </a:ext>
            </a:extLst>
          </p:cNvPr>
          <p:cNvSpPr/>
          <p:nvPr/>
        </p:nvSpPr>
        <p:spPr>
          <a:xfrm>
            <a:off x="8006884" y="3875745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2EB25AFB-8237-41C8-8A46-3C6B974DB9C8}"/>
              </a:ext>
            </a:extLst>
          </p:cNvPr>
          <p:cNvSpPr/>
          <p:nvPr/>
        </p:nvSpPr>
        <p:spPr>
          <a:xfrm>
            <a:off x="7744411" y="3869291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0A3CA47A-F2C1-40E7-AB5F-795A3135F009}"/>
              </a:ext>
            </a:extLst>
          </p:cNvPr>
          <p:cNvSpPr/>
          <p:nvPr/>
        </p:nvSpPr>
        <p:spPr>
          <a:xfrm>
            <a:off x="8250165" y="266639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15E5629-99F9-42AE-9ADB-8FC786B8FB04}"/>
              </a:ext>
            </a:extLst>
          </p:cNvPr>
          <p:cNvSpPr/>
          <p:nvPr/>
        </p:nvSpPr>
        <p:spPr>
          <a:xfrm>
            <a:off x="3053141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6512E08-9D5D-41C1-AC55-FA1266FD3943}"/>
              </a:ext>
            </a:extLst>
          </p:cNvPr>
          <p:cNvSpPr/>
          <p:nvPr/>
        </p:nvSpPr>
        <p:spPr>
          <a:xfrm>
            <a:off x="3295736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F696C4A9-A402-4FC8-ADAC-B544B00A7A2D}"/>
              </a:ext>
            </a:extLst>
          </p:cNvPr>
          <p:cNvSpPr/>
          <p:nvPr/>
        </p:nvSpPr>
        <p:spPr>
          <a:xfrm>
            <a:off x="7721305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195998E-E563-4062-BDC8-659BFF4EA404}"/>
              </a:ext>
            </a:extLst>
          </p:cNvPr>
          <p:cNvSpPr/>
          <p:nvPr/>
        </p:nvSpPr>
        <p:spPr>
          <a:xfrm>
            <a:off x="8240312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5326AF77-E4A7-43F1-A068-3DD6B907330D}"/>
              </a:ext>
            </a:extLst>
          </p:cNvPr>
          <p:cNvSpPr/>
          <p:nvPr/>
        </p:nvSpPr>
        <p:spPr>
          <a:xfrm>
            <a:off x="7964557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09369FFA-18EC-48AD-B2D1-0F58182D69EF}"/>
              </a:ext>
            </a:extLst>
          </p:cNvPr>
          <p:cNvSpPr/>
          <p:nvPr/>
        </p:nvSpPr>
        <p:spPr>
          <a:xfrm>
            <a:off x="8514584" y="5416222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Chord 44">
            <a:extLst>
              <a:ext uri="{FF2B5EF4-FFF2-40B4-BE49-F238E27FC236}">
                <a16:creationId xmlns:a16="http://schemas.microsoft.com/office/drawing/2014/main" id="{B8DE4409-B0AF-43BC-85DB-2359B85F1EDC}"/>
              </a:ext>
            </a:extLst>
          </p:cNvPr>
          <p:cNvSpPr/>
          <p:nvPr/>
        </p:nvSpPr>
        <p:spPr>
          <a:xfrm rot="18906736">
            <a:off x="10027624" y="-814911"/>
            <a:ext cx="1860445" cy="1629822"/>
          </a:xfrm>
          <a:prstGeom prst="chord">
            <a:avLst>
              <a:gd name="adj1" fmla="val 2754417"/>
              <a:gd name="adj2" fmla="val 1350876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DF9A3-179B-4C4D-90A5-EC1FEC270FCD}"/>
              </a:ext>
            </a:extLst>
          </p:cNvPr>
          <p:cNvSpPr txBox="1"/>
          <p:nvPr/>
        </p:nvSpPr>
        <p:spPr>
          <a:xfrm>
            <a:off x="10633167" y="140252"/>
            <a:ext cx="82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C62105-A837-4DBF-BF97-772C85B8EAE2}"/>
              </a:ext>
            </a:extLst>
          </p:cNvPr>
          <p:cNvSpPr txBox="1"/>
          <p:nvPr/>
        </p:nvSpPr>
        <p:spPr>
          <a:xfrm>
            <a:off x="1086678" y="140252"/>
            <a:ext cx="80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POV on the Unity 3d vs A-Frame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5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DC761-4906-4085-B45F-F271441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30B46-57F9-44A1-BAE3-D68CC679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626812"/>
              </p:ext>
            </p:extLst>
          </p:nvPr>
        </p:nvGraphicFramePr>
        <p:xfrm>
          <a:off x="291109" y="1225046"/>
          <a:ext cx="11805765" cy="52403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643">
                  <a:extLst>
                    <a:ext uri="{9D8B030D-6E8A-4147-A177-3AD203B41FA5}">
                      <a16:colId xmlns:a16="http://schemas.microsoft.com/office/drawing/2014/main" val="3822578901"/>
                    </a:ext>
                  </a:extLst>
                </a:gridCol>
                <a:gridCol w="2019868">
                  <a:extLst>
                    <a:ext uri="{9D8B030D-6E8A-4147-A177-3AD203B41FA5}">
                      <a16:colId xmlns:a16="http://schemas.microsoft.com/office/drawing/2014/main" val="133168344"/>
                    </a:ext>
                  </a:extLst>
                </a:gridCol>
                <a:gridCol w="1389758">
                  <a:extLst>
                    <a:ext uri="{9D8B030D-6E8A-4147-A177-3AD203B41FA5}">
                      <a16:colId xmlns:a16="http://schemas.microsoft.com/office/drawing/2014/main" val="379662853"/>
                    </a:ext>
                  </a:extLst>
                </a:gridCol>
                <a:gridCol w="3367035">
                  <a:extLst>
                    <a:ext uri="{9D8B030D-6E8A-4147-A177-3AD203B41FA5}">
                      <a16:colId xmlns:a16="http://schemas.microsoft.com/office/drawing/2014/main" val="4107584137"/>
                    </a:ext>
                  </a:extLst>
                </a:gridCol>
                <a:gridCol w="1470008">
                  <a:extLst>
                    <a:ext uri="{9D8B030D-6E8A-4147-A177-3AD203B41FA5}">
                      <a16:colId xmlns:a16="http://schemas.microsoft.com/office/drawing/2014/main" val="1559094363"/>
                    </a:ext>
                  </a:extLst>
                </a:gridCol>
                <a:gridCol w="2863453">
                  <a:extLst>
                    <a:ext uri="{9D8B030D-6E8A-4147-A177-3AD203B41FA5}">
                      <a16:colId xmlns:a16="http://schemas.microsoft.com/office/drawing/2014/main" val="1008966460"/>
                    </a:ext>
                  </a:extLst>
                </a:gridCol>
              </a:tblGrid>
              <a:tr h="879625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       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                 Unity 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2569920"/>
                  </a:ext>
                </a:extLst>
              </a:tr>
              <a:tr h="4224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Ratings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94959"/>
                  </a:ext>
                </a:extLst>
              </a:tr>
              <a:tr h="13584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7.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Application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Development tool : IDE available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Inspection tool  : Unavailable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Testing tool   : HMD &amp; multiple machines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Development tool 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dirty="0"/>
                        <a:t>Inspection tool : CRT+ALT+I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Testing tool : Web browser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931236"/>
                  </a:ext>
                </a:extLst>
              </a:tr>
              <a:tr h="92933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Builds using Java Interpreter and deploys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Direct deployment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69500"/>
                  </a:ext>
                </a:extLst>
              </a:tr>
              <a:tr h="101330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9.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Platform supported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54569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CD83D3D-A176-4143-98FA-35819C3C77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t="39204" r="28264" b="39701"/>
          <a:stretch/>
        </p:blipFill>
        <p:spPr>
          <a:xfrm>
            <a:off x="4646312" y="5714396"/>
            <a:ext cx="472954" cy="461693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964FA-0828-44CC-B7C7-5B133FD42A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7" t="27723" r="36812" b="27723"/>
          <a:stretch/>
        </p:blipFill>
        <p:spPr>
          <a:xfrm>
            <a:off x="5245136" y="5700549"/>
            <a:ext cx="518654" cy="506831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DECC7-F56E-4B70-8606-6E26C7E964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13" y="5768680"/>
            <a:ext cx="455632" cy="455632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51071-F34C-4F5D-A4D1-1953AA3BCC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21" y="5761845"/>
            <a:ext cx="472954" cy="488318"/>
          </a:xfrm>
          <a:prstGeom prst="flowChartConnector">
            <a:avLst/>
          </a:prstGeom>
        </p:spPr>
      </p:pic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3DB30C28-66B8-49AB-BBD9-CD4C0D89B97E}"/>
              </a:ext>
            </a:extLst>
          </p:cNvPr>
          <p:cNvSpPr/>
          <p:nvPr/>
        </p:nvSpPr>
        <p:spPr>
          <a:xfrm>
            <a:off x="3188977" y="2950197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AB8512B-F50D-4369-A632-A456194C1707}"/>
              </a:ext>
            </a:extLst>
          </p:cNvPr>
          <p:cNvSpPr/>
          <p:nvPr/>
        </p:nvSpPr>
        <p:spPr>
          <a:xfrm>
            <a:off x="3194862" y="473195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0D7B995-7771-40EA-92BF-EBE2FE10D449}"/>
              </a:ext>
            </a:extLst>
          </p:cNvPr>
          <p:cNvSpPr/>
          <p:nvPr/>
        </p:nvSpPr>
        <p:spPr>
          <a:xfrm>
            <a:off x="3457335" y="4731956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81F7722-C6F8-4F12-8F2B-FBD82BAB4C72}"/>
              </a:ext>
            </a:extLst>
          </p:cNvPr>
          <p:cNvSpPr/>
          <p:nvPr/>
        </p:nvSpPr>
        <p:spPr>
          <a:xfrm>
            <a:off x="7936759" y="2950197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7164EC2E-C0B8-47AB-8655-B8F095B55F98}"/>
              </a:ext>
            </a:extLst>
          </p:cNvPr>
          <p:cNvSpPr/>
          <p:nvPr/>
        </p:nvSpPr>
        <p:spPr>
          <a:xfrm>
            <a:off x="8183477" y="2950197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4B02802A-0B3F-4FCD-9A63-50C4FC655453}"/>
              </a:ext>
            </a:extLst>
          </p:cNvPr>
          <p:cNvSpPr/>
          <p:nvPr/>
        </p:nvSpPr>
        <p:spPr>
          <a:xfrm>
            <a:off x="8438236" y="2950197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69967D4C-A013-4E5D-9844-35EC03635107}"/>
              </a:ext>
            </a:extLst>
          </p:cNvPr>
          <p:cNvSpPr/>
          <p:nvPr/>
        </p:nvSpPr>
        <p:spPr>
          <a:xfrm>
            <a:off x="3188977" y="5761845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B6E7967C-AAC5-404A-B69B-DFD560F5F4D8}"/>
              </a:ext>
            </a:extLst>
          </p:cNvPr>
          <p:cNvSpPr/>
          <p:nvPr/>
        </p:nvSpPr>
        <p:spPr>
          <a:xfrm>
            <a:off x="3431194" y="5768680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7500E114-D45B-479E-B3E3-A23D92F983FB}"/>
              </a:ext>
            </a:extLst>
          </p:cNvPr>
          <p:cNvSpPr/>
          <p:nvPr/>
        </p:nvSpPr>
        <p:spPr>
          <a:xfrm>
            <a:off x="7936759" y="5761845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17AE34BA-CD1F-49EB-9E57-35D4BD79FA44}"/>
              </a:ext>
            </a:extLst>
          </p:cNvPr>
          <p:cNvSpPr/>
          <p:nvPr/>
        </p:nvSpPr>
        <p:spPr>
          <a:xfrm>
            <a:off x="8207409" y="4723379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ED2B5D0-9669-47FA-BAA0-702374F04FAD}"/>
              </a:ext>
            </a:extLst>
          </p:cNvPr>
          <p:cNvSpPr/>
          <p:nvPr/>
        </p:nvSpPr>
        <p:spPr>
          <a:xfrm>
            <a:off x="8483877" y="4723379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5D3078F-B400-4C3E-A893-C35CF621C85B}"/>
              </a:ext>
            </a:extLst>
          </p:cNvPr>
          <p:cNvSpPr/>
          <p:nvPr/>
        </p:nvSpPr>
        <p:spPr>
          <a:xfrm>
            <a:off x="8489739" y="5773163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A62F76C4-1DDB-485D-930E-3AFC4B06284F}"/>
              </a:ext>
            </a:extLst>
          </p:cNvPr>
          <p:cNvSpPr/>
          <p:nvPr/>
        </p:nvSpPr>
        <p:spPr>
          <a:xfrm>
            <a:off x="8218090" y="5768680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46B0DEAA-96EB-43FD-AD40-70D53B3D8970}"/>
              </a:ext>
            </a:extLst>
          </p:cNvPr>
          <p:cNvSpPr/>
          <p:nvPr/>
        </p:nvSpPr>
        <p:spPr>
          <a:xfrm>
            <a:off x="7930941" y="4723379"/>
            <a:ext cx="220146" cy="2725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3A245D-E674-4EF5-8E01-9B16E8F70F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-7183" r="-10105" b="-10243"/>
          <a:stretch/>
        </p:blipFill>
        <p:spPr>
          <a:xfrm>
            <a:off x="10491014" y="5640923"/>
            <a:ext cx="651695" cy="706868"/>
          </a:xfrm>
          <a:prstGeom prst="flowChartConnector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EAD979-AB71-48C9-9B2B-B145EF60DB0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92" y="5714396"/>
            <a:ext cx="510144" cy="535767"/>
          </a:xfrm>
          <a:prstGeom prst="flowChartConnector">
            <a:avLst/>
          </a:prstGeom>
        </p:spPr>
      </p:pic>
      <p:sp>
        <p:nvSpPr>
          <p:cNvPr id="36" name="Chord 35">
            <a:extLst>
              <a:ext uri="{FF2B5EF4-FFF2-40B4-BE49-F238E27FC236}">
                <a16:creationId xmlns:a16="http://schemas.microsoft.com/office/drawing/2014/main" id="{24FDF58D-B758-4551-A67A-AE3694EA2529}"/>
              </a:ext>
            </a:extLst>
          </p:cNvPr>
          <p:cNvSpPr/>
          <p:nvPr/>
        </p:nvSpPr>
        <p:spPr>
          <a:xfrm rot="18906736">
            <a:off x="10027624" y="-814911"/>
            <a:ext cx="1860445" cy="1629822"/>
          </a:xfrm>
          <a:prstGeom prst="chord">
            <a:avLst>
              <a:gd name="adj1" fmla="val 2754417"/>
              <a:gd name="adj2" fmla="val 1350876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97E130-57A3-4C3E-925A-6F79F4F79C71}"/>
              </a:ext>
            </a:extLst>
          </p:cNvPr>
          <p:cNvSpPr txBox="1"/>
          <p:nvPr/>
        </p:nvSpPr>
        <p:spPr>
          <a:xfrm>
            <a:off x="10633167" y="140252"/>
            <a:ext cx="82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3F6D83-1CDE-48F2-8A55-E5AB3FF445A6}"/>
              </a:ext>
            </a:extLst>
          </p:cNvPr>
          <p:cNvSpPr txBox="1"/>
          <p:nvPr/>
        </p:nvSpPr>
        <p:spPr>
          <a:xfrm>
            <a:off x="1086678" y="140252"/>
            <a:ext cx="80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POV on the Unity 3d vs A-Frame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8261" y="465512"/>
            <a:ext cx="4376615" cy="590931"/>
          </a:xfrm>
        </p:spPr>
        <p:txBody>
          <a:bodyPr/>
          <a:lstStyle/>
          <a:p>
            <a:r>
              <a:rPr lang="en-US" sz="3600" dirty="0"/>
              <a:t>CONCLUSION </a:t>
            </a:r>
          </a:p>
        </p:txBody>
      </p:sp>
      <p:sp>
        <p:nvSpPr>
          <p:cNvPr id="6" name="Title 8"/>
          <p:cNvSpPr>
            <a:spLocks noGrp="1"/>
          </p:cNvSpPr>
          <p:nvPr>
            <p:ph type="body" sz="quarter" idx="11"/>
          </p:nvPr>
        </p:nvSpPr>
        <p:spPr>
          <a:xfrm>
            <a:off x="307269" y="2709314"/>
            <a:ext cx="11658600" cy="2348335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Unity 3d although supports Game engine at its best. It is requires a bit of hardware components for a complete VR environment development which puts it back behind the A-frame when it comes  to Ease-of-use and 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1822</TotalTime>
  <Words>427</Words>
  <Application>Microsoft Office PowerPoint</Application>
  <PresentationFormat>Widescreen</PresentationFormat>
  <Paragraphs>137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USECASES</vt:lpstr>
      <vt:lpstr>PowerPoint Presentation</vt:lpstr>
      <vt:lpstr>A - Frame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Reddy, Mallidi Akhil (Contractor)</dc:creator>
  <cp:keywords/>
  <dc:description/>
  <cp:lastModifiedBy>sarathy renganathan</cp:lastModifiedBy>
  <cp:revision>83</cp:revision>
  <dcterms:created xsi:type="dcterms:W3CDTF">2019-04-16T09:12:04Z</dcterms:created>
  <dcterms:modified xsi:type="dcterms:W3CDTF">2019-04-28T11:23:24Z</dcterms:modified>
  <cp:category/>
</cp:coreProperties>
</file>